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7"/>
  </p:normalViewPr>
  <p:slideViewPr>
    <p:cSldViewPr snapToGrid="0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B8E8DC-D47C-5E0F-D260-45F50F78C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093F748-93F8-0C64-15AD-3FC643E88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A4A8B8-56F5-1958-E8AD-584F6232B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8DD6420-17A2-776F-A26A-B1C5469BD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ABC3708-7EE0-C225-AC8A-427BABF42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6617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42B68C-44A7-7ED8-8BCD-89FB40ABA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04BF9A8-E789-E760-582B-5AEBB2BE5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F572FD0-2487-6F9C-B933-2284AAC4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B97A038-BAB9-F9AE-2686-9636018E7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9A2473-8110-82CD-BA71-299B224E9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31298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0895793-D876-2722-1B0E-DE4A3DF5EC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5DAFF56-6074-5B7E-DC32-7149B664B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7FEE586-E7B8-FBD2-6C96-47D4F8C8F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B1A4C8F-0479-A3A4-A85E-1E6829F23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B55D1F-0805-6C1E-266A-7221234D3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7430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DCE718-9DC3-6081-C9DA-1DC2F503C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CACEAC-474C-99F7-1A9F-0DF352C7B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96A7562-BDEE-E66B-A4AD-C1D084A8A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41F054D-BA56-1353-EEDC-DCC21A8C3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0DC3D1-45EC-0136-4E39-070ED3AFE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53049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58BC7D-B195-6ECA-D169-B8AF6445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964500-A8B1-584C-E038-0F8AAC262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3C7340D-4D35-FF5E-9284-6EDD08572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ACEC0C5-E3FD-8849-7E93-D941C438C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8EAEF45-6B52-C5EB-C6E0-3687760DA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6826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90F2AE-B0FA-2C95-4D73-870150E8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239806-D130-C28C-2999-19F60C54BB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089C4ED-50C5-6B26-09B6-525FFA1C6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842AE69-A45D-847A-0F30-6D2E335B2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8DF7CFC-0760-663F-744A-E03EFE92B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9EF9D98-6E13-E389-DA83-6DFF947B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71465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062640-FFA1-C932-E33A-DDF34506B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F1C7143-AB19-14A1-76BA-D9B003D5A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00C44BC-3BB2-F89A-2853-122B29E94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B3E5D68-917C-45FF-C534-99B9E94BD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18604D-6C2A-3E0A-0CEB-7768BA6B0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7BB4D9B-8D7A-4343-AB80-28F736B70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684AEF1-C6E0-BF55-1931-3F6974819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75CB942-BCDA-5668-69B1-A0981AFD9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1259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23C68E-04F9-35FF-B5E6-0EA7A59E3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714AF42-5CD9-C074-84D1-46262490E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7B45C4B-41BD-C529-680B-4FC6B4054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054C188-B506-1D2D-7369-49C3101C6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9071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BEC9807-3E3B-DF12-00C8-E5D383E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9910894-1C75-B401-0CCA-C572B4662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1E0393A-D2CE-7BA6-7AD9-57F51FEB0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6247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AB815E-194E-4675-1FB6-A2853BD47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EAC5DE5-605B-DA6A-7C08-1BB78F9A3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9D92420-ACA1-5F60-4BEB-BF6E29EC9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9008DF1-098C-557C-7F7A-225A3C806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4D7C91-B89A-FE67-7288-89B3D4C2E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2750ECB-C43E-85A0-E975-3F62A985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7851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06BD2D-7CB3-FC78-614A-A0CC4BB8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6FABAB3-CD0E-4F15-50D0-F301DDAAEE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22944-BFA0-65B8-BBC7-0055E6F87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E145FDC-2D24-B0C3-0BFE-8041FEC19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A00F11C-81BA-7648-6D04-D7E7296AE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2F4783B-422B-1023-C3E8-6F525EE0D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51782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FEC6475-BF05-7B12-3BB3-D132FDA9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B2A4F13-6C86-5C69-0068-3CDA3A6D7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AF8B903-526A-905B-8AD1-B0E7FD94E2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1D9E5-DEE6-D149-A5A0-CCA1B9E20839}" type="datetimeFigureOut">
              <a:rPr kumimoji="1" lang="zh-TW" altLang="en-US" smtClean="0"/>
              <a:t>2022/9/26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2C34946-C0AA-0551-E26D-6A25506C8D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087810A-79A9-F2C3-C653-F57A42CAE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9691-DE70-1049-A51C-FC14BE28FE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4555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58710E-7889-DEE7-AA51-0C8C9505DC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 dirty="0"/>
              <a:t>Jain and Subramanian(2004)</a:t>
            </a:r>
            <a:endParaRPr kumimoji="1"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E558304-C4DB-F53C-DD6A-B14062D019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zh-TW" dirty="0"/>
          </a:p>
          <a:p>
            <a:r>
              <a:rPr kumimoji="1" lang="en-US" altLang="zh-TW"/>
              <a:t>0920 meeting</a:t>
            </a:r>
          </a:p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19013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66532-D241-1E4B-C1F9-55FDFB3F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Certainty Equivalent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:r>
                  <a:rPr kumimoji="1" lang="en-US" altLang="zh-TW" dirty="0">
                    <a:ea typeface="Cambria Math" panose="02040503050406030204" pitchFamily="18" charset="0"/>
                  </a:rPr>
                  <a:t>it similarly to the Constrained Model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𝑐𝑒𝑟𝑡𝑎𝑖𝑛</m:t>
                            </m:r>
                          </m:sub>
                        </m:sSub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</m:e>
                        </m:d>
                      </m:e>
                      <m:sup>
                        <m:f>
                          <m:f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den>
                        </m:f>
                      </m:sup>
                    </m:sSup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p>
                          <m:e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sup>
                            </m:sSup>
                          </m:e>
                        </m:nary>
                      </m:num>
                      <m:den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</m:sup>
                                  <m:e>
                                    <m:sSup>
                                      <m:sSup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𝛽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jΔ</m:t>
                                        </m:r>
                                      </m:sup>
                                    </m:sSup>
                                  </m:e>
                                </m:nary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Value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of employee in the Constrained Model </a:t>
                </a:r>
                <a14:m>
                  <m:oMath xmlns:m="http://schemas.openxmlformats.org/officeDocument/2006/math"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the value function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in multiperiod model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constrained model underestimates the CE of options to employee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:endParaRPr kumimoji="1" lang="en-US" altLang="zh-TW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  <a:blipFill>
                <a:blip r:embed="rId2"/>
                <a:stretch>
                  <a:fillRect l="-1086" t="-1247" r="-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4580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66532-D241-1E4B-C1F9-55FDFB3F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9418"/>
                <a:ext cx="10515600" cy="4597545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kumimoji="1" lang="en-US" altLang="zh-TW" dirty="0"/>
                  <a:t>Employee have N(0) options.</a:t>
                </a:r>
              </a:p>
              <a:p>
                <a:pPr>
                  <a:lnSpc>
                    <a:spcPct val="100000"/>
                  </a:lnSpc>
                </a:pPr>
                <a:r>
                  <a:rPr kumimoji="1" lang="en-US" altLang="zh-TW" dirty="0"/>
                  <a:t>Exercise not alter the firm’s stock price.</a:t>
                </a:r>
              </a:p>
              <a:p>
                <a:pPr>
                  <a:lnSpc>
                    <a:spcPct val="100000"/>
                  </a:lnSpc>
                </a:pPr>
                <a:r>
                  <a:rPr kumimoji="1" lang="en-US" altLang="zh-TW" dirty="0"/>
                  <a:t>Stock price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𝑑𝑆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𝑑𝐵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br>
                  <a:rPr kumimoji="1" lang="en-US" altLang="zh-TW" dirty="0"/>
                </a:br>
                <a:r>
                  <a:rPr kumimoji="1" lang="en-US" altLang="zh-TW" dirty="0"/>
                  <a:t>under risk-neutral measure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</m:oMath>
                </a14:m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𝑑𝑆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𝑟𝑆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̅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d>
                      <m:d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kumimoji="1" lang="en-US" altLang="zh-TW" b="0" dirty="0"/>
              </a:p>
              <a:p>
                <a:pPr>
                  <a:lnSpc>
                    <a:spcPct val="100000"/>
                  </a:lnSpc>
                </a:pPr>
                <a:r>
                  <a:rPr kumimoji="1" lang="en-US" altLang="zh-TW" dirty="0"/>
                  <a:t>Exercise date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, 2</m:t>
                        </m:r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, …,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kumimoji="1" lang="en-US" altLang="zh-TW" b="0" dirty="0"/>
              </a:p>
              <a:p>
                <a:pPr>
                  <a:lnSpc>
                    <a:spcPct val="100000"/>
                  </a:lnSpc>
                </a:pPr>
                <a:r>
                  <a:rPr kumimoji="1" lang="en-US" altLang="zh-TW" dirty="0"/>
                  <a:t>Exercise all or some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9418"/>
                <a:ext cx="10515600" cy="4597545"/>
              </a:xfrm>
              <a:blipFill>
                <a:blip r:embed="rId2"/>
                <a:stretch>
                  <a:fillRect l="-1086" t="-1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7128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66532-D241-1E4B-C1F9-55FDFB3F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00000"/>
                  </a:lnSpc>
                </a:pPr>
                <a:r>
                  <a:rPr kumimoji="1" lang="en-US" altLang="zh-TW" dirty="0"/>
                  <a:t>Feasible exercise polices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Γ</m:t>
                    </m:r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…, 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: </m:t>
                        </m:r>
                        <m:nary>
                          <m:naryPr>
                            <m:chr m:val="∑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p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</m:e>
                        </m:nary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</m:oMath>
                </a14:m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:r>
                  <a:rPr kumimoji="1" lang="en-US" altLang="zh-TW" b="0" dirty="0">
                    <a:ea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b>
                    </m:sSub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 is the number of option exercise at date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.</a:t>
                </a:r>
              </a:p>
              <a:p>
                <a:pPr>
                  <a:lnSpc>
                    <a:spcPct val="100000"/>
                  </a:lnSpc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Only trade on information contain in history</a:t>
                </a:r>
              </a:p>
              <a:p>
                <a:pPr>
                  <a:lnSpc>
                    <a:spcPct val="100000"/>
                  </a:lnSpc>
                </a:pPr>
                <a:r>
                  <a:rPr kumimoji="1" lang="en-US" altLang="zh-TW" b="0" dirty="0">
                    <a:ea typeface="Cambria Math" panose="02040503050406030204" pitchFamily="18" charset="0"/>
                  </a:rPr>
                  <a:t>Exclude insider trading</a:t>
                </a: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kumimoji="1" lang="en-US" altLang="zh-TW" b="0" dirty="0">
                    <a:ea typeface="Cambria Math" panose="02040503050406030204" pitchFamily="18" charset="0"/>
                  </a:rPr>
                  <a:t>Utility is monotonically increasing, concave</a:t>
                </a:r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:r>
                  <a:rPr kumimoji="1" lang="en-US" altLang="zh-TW" b="0" dirty="0">
                    <a:ea typeface="Cambria Math" panose="02040503050406030204" pitchFamily="18" charset="0"/>
                  </a:rPr>
                  <a:t>Total expected utility is </a:t>
                </a:r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𝑛𝑜𝑛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𝑜𝑝𝑡𝑖𝑜𝑛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𝑤𝑒𝑎𝑙𝑡h</m:t>
                            </m:r>
                          </m:e>
                        </m:d>
                      </m:e>
                    </m:nary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𝑒𝑥𝑒𝑟𝑐𝑖𝑠𝑒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𝑜𝑝𝑡𝑖𝑜𝑛</m:t>
                            </m:r>
                          </m:e>
                        </m:d>
                      </m:e>
                    </m:d>
                  </m:oMath>
                </a14:m>
                <a:endParaRPr kumimoji="1" lang="en-US" altLang="zh-TW" b="0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00000"/>
                  </a:lnSpc>
                </a:pPr>
                <a:endParaRPr kumimoji="1" lang="en-US" altLang="zh-TW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  <a:blipFill>
                <a:blip r:embed="rId2"/>
                <a:stretch>
                  <a:fillRect l="-3378" t="-20449" b="-3591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139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66532-D241-1E4B-C1F9-55FDFB3F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kumimoji="1" lang="en-US" altLang="zh-TW" sz="2400" b="0" dirty="0">
                    <a:ea typeface="Cambria Math" panose="02040503050406030204" pitchFamily="18" charset="0"/>
                  </a:rPr>
                  <a:t>Maximum total utility </a:t>
                </a:r>
                <a:br>
                  <a:rPr kumimoji="1" lang="en-US" altLang="zh-TW" sz="2400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br>
                  <a:rPr kumimoji="1" lang="en-US" altLang="zh-TW" sz="2400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sup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ctrlP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  <m:e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𝑈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4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sz="2400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</m:e>
                                        </m:d>
                                        <m:sSup>
                                          <m:sSupPr>
                                            <m:ctrlP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𝑆</m:t>
                                                </m:r>
                                                <m:d>
                                                  <m:dPr>
                                                    <m:ctrlPr>
                                                      <a:rPr kumimoji="1" lang="en-US" altLang="zh-TW" sz="24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kumimoji="1" lang="en-US" altLang="zh-TW" sz="24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1" lang="en-US" altLang="zh-TW" sz="2400" b="0" i="0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Δ</m:t>
                                                    </m:r>
                                                  </m:e>
                                                </m:d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𝐾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𝑈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𝑇</m:t>
                                            </m:r>
                                          </m:e>
                                        </m:d>
                                        <m:sSup>
                                          <m:sSupPr>
                                            <m:ctrlP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𝑆</m:t>
                                                </m:r>
                                                <m:d>
                                                  <m:dPr>
                                                    <m:ctrlPr>
                                                      <a:rPr kumimoji="1" lang="en-US" altLang="zh-TW" sz="24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kumimoji="1" lang="en-US" altLang="zh-TW" sz="24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1" lang="en-US" altLang="zh-TW" sz="2400" b="0" i="0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Δ</m:t>
                                                    </m:r>
                                                  </m:e>
                                                </m:d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𝐾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nary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kumimoji="1" lang="en-US" altLang="zh-TW" sz="2400" b="0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Effective cost of option to firm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 </a:t>
                </a:r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p>
                          <m:e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1" lang="en-US" altLang="zh-TW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</m:d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sup>
                            </m:s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</m:e>
                        </m:nary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1" lang="en-US" altLang="zh-TW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</m:d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</m:d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  <a:blipFill>
                <a:blip r:embed="rId2"/>
                <a:stretch>
                  <a:fillRect l="-1086" t="-84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3455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66532-D241-1E4B-C1F9-55FDFB3F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kumimoji="1" lang="en-US" altLang="zh-TW" b="0" dirty="0">
                    <a:ea typeface="Cambria Math" panose="02040503050406030204" pitchFamily="18" charset="0"/>
                  </a:rPr>
                  <a:t>Utility</a:t>
                </a:r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   0&lt;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 : discount rate of the utility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 : coefficient of relative risk aversion (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𝑟𝑖𝑠𝑘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𝑛𝑒𝑢𝑡𝑟𝑎𝑙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</m:t>
                    </m:r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)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𝑏𝑥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br>
                  <a:rPr kumimoji="1" lang="en-US" altLang="zh-TW" sz="2400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sup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ctrlP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  <m:e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𝑈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4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sz="2400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</m:e>
                                        </m:d>
                                        <m:sSup>
                                          <m:sSupPr>
                                            <m:ctrlP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𝑆</m:t>
                                                </m:r>
                                                <m:d>
                                                  <m:dPr>
                                                    <m:ctrlPr>
                                                      <a:rPr kumimoji="1" lang="en-US" altLang="zh-TW" sz="24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kumimoji="1" lang="en-US" altLang="zh-TW" sz="24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1" lang="en-US" altLang="zh-TW" sz="2400" b="0" i="0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Δ</m:t>
                                                    </m:r>
                                                  </m:e>
                                                </m:d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𝐾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𝑈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𝑇</m:t>
                                            </m:r>
                                          </m:e>
                                        </m:d>
                                        <m:sSup>
                                          <m:sSupPr>
                                            <m:ctrlP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𝑆</m:t>
                                                </m:r>
                                                <m:d>
                                                  <m:dPr>
                                                    <m:ctrlPr>
                                                      <a:rPr kumimoji="1" lang="en-US" altLang="zh-TW" sz="24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kumimoji="1" lang="en-US" altLang="zh-TW" sz="24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1" lang="en-US" altLang="zh-TW" sz="2400" b="0" i="0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Δ</m:t>
                                                    </m:r>
                                                  </m:e>
                                                </m:d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1" lang="en-US" altLang="zh-TW" sz="24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𝐾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nary>
                              </m:e>
                            </m:d>
                          </m:e>
                        </m:d>
                      </m:e>
                    </m:func>
                  </m:oMath>
                </a14:m>
                <a:br>
                  <a:rPr kumimoji="1" lang="en-US" altLang="zh-TW" sz="2400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  <m:sup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p>
                    </m:sSup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1, 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kumimoji="1" lang="en-US" altLang="zh-TW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  <a:blipFill>
                <a:blip r:embed="rId2"/>
                <a:stretch>
                  <a:fillRect l="-1086" t="-1247" b="-97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0456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66532-D241-1E4B-C1F9-55FDFB3F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</p:spPr>
            <p:txBody>
              <a:bodyPr>
                <a:normAutofit fontScale="85000" lnSpcReduction="10000"/>
              </a:bodyPr>
              <a:lstStyle/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 </a:t>
                </a:r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p>
                          <m:e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1" lang="en-US" altLang="zh-TW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</m:d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sup>
                            </m:s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</m:e>
                        </m:nary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1" lang="en-US" altLang="zh-TW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</m:d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</m:d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 </a:t>
                </a:r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:r>
                  <a:rPr kumimoji="1" lang="en-US" altLang="zh-TW" dirty="0">
                    <a:ea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</m:d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d>
                          </m:num>
                          <m:den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den>
                        </m:f>
                      </m:e>
                    </m:d>
                  </m:oMath>
                </a14:m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:r>
                  <a:rPr kumimoji="1" lang="en-US" altLang="zh-TW" b="0" dirty="0">
                    <a:ea typeface="Cambria Math" panose="02040503050406030204" pitchFamily="18" charset="0"/>
                  </a:rPr>
                  <a:t>assuming hold 1 option and can exercise fraction of it over time</a:t>
                </a: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𝜁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</m:d>
                  </m:oMath>
                </a14:m>
                <a:br>
                  <a:rPr kumimoji="1" lang="en-US" altLang="zh-TW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≤1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e>
                                    </m:d>
                                  </m:sub>
                                </m:sSub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sSup>
                                          <m:sSup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𝛿</m:t>
                                            </m:r>
                                          </m:e>
                                          <m:sup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𝛾</m:t>
                                            </m:r>
                                          </m:sup>
                                        </m:sSup>
                                        <m:sSup>
                                          <m:sSup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begChr m:val="["/>
                                                <m:endChr m:val="]"/>
                                                <m:ctrlP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kumimoji="1" lang="en-US" altLang="zh-TW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kumimoji="1" lang="en-US" altLang="zh-TW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  <m:t>𝑆</m:t>
                                                        </m:r>
                                                        <m:d>
                                                          <m:dPr>
                                                            <m:ctrlPr>
                                                              <a:rPr kumimoji="1" lang="en-US" altLang="zh-TW" b="0" i="1" smtClean="0">
                                                                <a:latin typeface="Cambria Math" panose="02040503050406030204" pitchFamily="18" charset="0"/>
                                                                <a:ea typeface="Cambria Math" panose="02040503050406030204" pitchFamily="18" charset="0"/>
                                                              </a:rPr>
                                                            </m:ctrlPr>
                                                          </m:dPr>
                                                          <m:e>
                                                            <m:r>
                                                              <a:rPr kumimoji="1" lang="en-US" altLang="zh-TW" b="0" i="1" smtClean="0">
                                                                <a:latin typeface="Cambria Math" panose="02040503050406030204" pitchFamily="18" charset="0"/>
                                                                <a:ea typeface="Cambria Math" panose="02040503050406030204" pitchFamily="18" charset="0"/>
                                                              </a:rPr>
                                                              <m:t>𝑖</m:t>
                                                            </m:r>
                                                            <m:r>
                                                              <m:rPr>
                                                                <m:sty m:val="p"/>
                                                              </m:rPr>
                                                              <a:rPr kumimoji="1" lang="en-US" altLang="zh-TW" b="0" i="0" smtClean="0">
                                                                <a:latin typeface="Cambria Math" panose="02040503050406030204" pitchFamily="18" charset="0"/>
                                                                <a:ea typeface="Cambria Math" panose="02040503050406030204" pitchFamily="18" charset="0"/>
                                                              </a:rPr>
                                                              <m:t>Δ</m:t>
                                                            </m:r>
                                                          </m:e>
                                                        </m:d>
                                                        <m:r>
                                                          <a:rPr kumimoji="1" lang="en-US" altLang="zh-TW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  <m:t>−</m:t>
                                                        </m:r>
                                                        <m:r>
                                                          <a:rPr kumimoji="1" lang="en-US" altLang="zh-TW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  <m:t>𝐾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+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𝛾</m:t>
                                            </m:r>
                                          </m:sup>
                                        </m:s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e>
                                      <m:e>
                                        <m:sSup>
                                          <m:sSup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𝑒</m:t>
                                            </m:r>
                                          </m:e>
                                          <m:sup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𝛽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</m:sup>
                                        </m:s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𝑉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𝛿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  <m:d>
                                              <m:dPr>
                                                <m:ctrlP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d>
                                                  <m:dPr>
                                                    <m:ctrlP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+1</m:t>
                                                    </m:r>
                                                  </m:e>
                                                </m:d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1" lang="en-US" altLang="zh-TW" b="0" i="0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Δ</m:t>
                                                </m:r>
                                              </m:e>
                                            </m:d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d>
                                              <m:dPr>
                                                <m:ctrlP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𝑁</m:t>
                                                </m:r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−1</m:t>
                                                </m:r>
                                              </m:e>
                                            </m:d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</m:e>
                                        </m:d>
                                      </m:e>
                                    </m:eqArr>
                                  </m:e>
                                </m:d>
                              </m:e>
                            </m:d>
                          </m:e>
                        </m:func>
                      </m:e>
                    </m:func>
                  </m:oMath>
                </a14:m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≤1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e>
                                    </m:d>
                                  </m:sub>
                                </m:sSub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sSup>
                                          <m:sSup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𝛿</m:t>
                                            </m:r>
                                          </m:e>
                                          <m:sup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𝛾</m:t>
                                            </m:r>
                                          </m:sup>
                                        </m:sSup>
                                        <m:sSup>
                                          <m:sSup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begChr m:val="["/>
                                                <m:endChr m:val="]"/>
                                                <m:ctrlP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kumimoji="1" lang="en-US" altLang="zh-TW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kumimoji="1" lang="en-US" altLang="zh-TW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  <m:t>𝑆</m:t>
                                                        </m:r>
                                                        <m:d>
                                                          <m:dPr>
                                                            <m:ctrlPr>
                                                              <a:rPr kumimoji="1" lang="en-US" altLang="zh-TW" b="0" i="1" smtClean="0">
                                                                <a:latin typeface="Cambria Math" panose="02040503050406030204" pitchFamily="18" charset="0"/>
                                                                <a:ea typeface="Cambria Math" panose="02040503050406030204" pitchFamily="18" charset="0"/>
                                                              </a:rPr>
                                                            </m:ctrlPr>
                                                          </m:dPr>
                                                          <m:e>
                                                            <m:r>
                                                              <a:rPr kumimoji="1" lang="en-US" altLang="zh-TW" b="0" i="1" smtClean="0">
                                                                <a:latin typeface="Cambria Math" panose="02040503050406030204" pitchFamily="18" charset="0"/>
                                                                <a:ea typeface="Cambria Math" panose="02040503050406030204" pitchFamily="18" charset="0"/>
                                                              </a:rPr>
                                                              <m:t>𝑖</m:t>
                                                            </m:r>
                                                            <m:r>
                                                              <m:rPr>
                                                                <m:sty m:val="p"/>
                                                              </m:rPr>
                                                              <a:rPr kumimoji="1" lang="en-US" altLang="zh-TW" b="0" i="0" smtClean="0">
                                                                <a:latin typeface="Cambria Math" panose="02040503050406030204" pitchFamily="18" charset="0"/>
                                                                <a:ea typeface="Cambria Math" panose="02040503050406030204" pitchFamily="18" charset="0"/>
                                                              </a:rPr>
                                                              <m:t>Δ</m:t>
                                                            </m:r>
                                                          </m:e>
                                                        </m:d>
                                                        <m:r>
                                                          <a:rPr kumimoji="1" lang="en-US" altLang="zh-TW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  <m:t>−</m:t>
                                                        </m:r>
                                                        <m:r>
                                                          <a:rPr kumimoji="1" lang="en-US" altLang="zh-TW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  <m:t>𝐾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+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𝛾</m:t>
                                            </m:r>
                                          </m:sup>
                                        </m:s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e>
                                      <m:e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𝛿</m:t>
                                            </m:r>
                                          </m:e>
                                        </m:d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^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𝛾</m:t>
                                        </m:r>
                                        <m:sSup>
                                          <m:sSup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𝑒</m:t>
                                            </m:r>
                                          </m:e>
                                          <m:sup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𝛽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</m:sup>
                                        </m:s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𝑉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1,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  <m:d>
                                              <m:dPr>
                                                <m:ctrlP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d>
                                                  <m:dPr>
                                                    <m:ctrlP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a:rPr kumimoji="1" lang="en-US" altLang="zh-TW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+1</m:t>
                                                    </m:r>
                                                  </m:e>
                                                </m:d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1" lang="en-US" altLang="zh-TW" b="0" i="0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Δ</m:t>
                                                </m:r>
                                              </m:e>
                                            </m:d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d>
                                              <m:dPr>
                                                <m:ctrlP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𝑁</m:t>
                                                </m:r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−1</m:t>
                                                </m:r>
                                              </m:e>
                                            </m:d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</m:e>
                                        </m:d>
                                      </m:e>
                                    </m:eqArr>
                                  </m:e>
                                </m:d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kumimoji="1" lang="en-US" altLang="zh-TW" b="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:r>
                  <a:rPr kumimoji="1" lang="en-US" altLang="zh-TW" b="0" dirty="0">
                    <a:ea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 is the exercise option ,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𝜁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kumimoji="1" lang="en-US" altLang="zh-TW" b="0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00000"/>
                  </a:lnSpc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  <a:blipFill>
                <a:blip r:embed="rId2"/>
                <a:stretch>
                  <a:fillRect l="-965" t="-5486" b="-17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9335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66532-D241-1E4B-C1F9-55FDFB3F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</p:spPr>
            <p:txBody>
              <a:bodyPr>
                <a:normAutofit fontScale="85000" lnSpcReduction="10000"/>
              </a:bodyPr>
              <a:lstStyle/>
              <a:p>
                <a:pPr>
                  <a:lnSpc>
                    <a:spcPct val="100000"/>
                  </a:lnSpc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Differentiating the expression on right-hand side of above equation with respect to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, we obtain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𝜁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</m:d>
                  </m:oMath>
                </a14:m>
                <a:br>
                  <a:rPr kumimoji="1" lang="en-US" altLang="zh-TW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e>
                                    </m:d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𝛽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1" lang="en-US" altLang="zh-TW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𝑉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1,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+1</m:t>
                                                </m:r>
                                              </m:e>
                                            </m:d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</m:e>
                                        </m:d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−1</m:t>
                                            </m:r>
                                          </m:e>
                                        </m:d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sup>
                        </m:sSup>
                      </m:num>
                      <m:den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</m:e>
                                        </m:d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num>
                              <m:den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sup>
                        </m:s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e>
                                    </m:d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𝛽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1" lang="en-US" altLang="zh-TW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𝑉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1,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+1</m:t>
                                                </m:r>
                                              </m:e>
                                            </m:d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</m:e>
                                        </m:d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−1</m:t>
                                            </m:r>
                                          </m:e>
                                        </m:d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endParaRPr kumimoji="1" lang="en-US" altLang="zh-TW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  <a:blipFill>
                <a:blip r:embed="rId2"/>
                <a:stretch>
                  <a:fillRect l="-844" t="-14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2769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66532-D241-1E4B-C1F9-55FDFB3F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The Constrained Model :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:r>
                  <a:rPr kumimoji="1" lang="en-US" altLang="zh-TW" dirty="0">
                    <a:ea typeface="Cambria Math" panose="02040503050406030204" pitchFamily="18" charset="0"/>
                  </a:rPr>
                  <a:t>-- special case where employee strategically exercises all option at a   single day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:r>
                  <a:rPr kumimoji="1" lang="en-US" altLang="zh-TW" dirty="0">
                    <a:ea typeface="Cambria Math" panose="02040503050406030204" pitchFamily="18" charset="0"/>
                  </a:rPr>
                  <a:t>-- employee’s value function and effective cost of option to the firm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p>
                    </m:sSup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kumimoji="1" lang="en-US" altLang="zh-TW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  <a:blipFill>
                <a:blip r:embed="rId2"/>
                <a:stretch>
                  <a:fillRect l="-1086" t="-12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5118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66532-D241-1E4B-C1F9-55FDFB3F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00000"/>
                  </a:lnSpc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Certainty Equivalent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𝑐𝑒𝑟𝑡𝑎𝑖𝑛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nary>
                      <m:naryPr>
                        <m:chr m:val="∑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𝑟𝑖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sup>
                        </m:sSup>
                      </m:e>
                    </m:nary>
                  </m:oMath>
                </a14:m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:r>
                  <a:rPr kumimoji="1" lang="en-US" altLang="zh-TW" dirty="0">
                    <a:ea typeface="Cambria Math" panose="02040503050406030204" pitchFamily="18" charset="0"/>
                  </a:rPr>
                  <a:t>where c is the solution of the equation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</m:e>
                    </m:nary>
                    <m: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sup>
                        </m:sSup>
                      </m:e>
                    </m:nary>
                  </m:oMath>
                </a14:m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:r>
                  <a:rPr kumimoji="1" lang="en-US" altLang="zh-TW" dirty="0">
                    <a:ea typeface="Cambria Math" panose="02040503050406030204" pitchFamily="18" charset="0"/>
                  </a:rPr>
                  <a:t>then we obtain</a:t>
                </a:r>
                <a:br>
                  <a:rPr kumimoji="1" lang="en-US" altLang="zh-TW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𝑐𝑒𝑟𝑡𝑎𝑖𝑛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den>
                        </m:f>
                      </m:sup>
                    </m:sSup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p>
                          <m:e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𝑟𝑖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sup>
                            </m:sSup>
                          </m:e>
                        </m:nary>
                      </m:num>
                      <m:den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</m:sup>
                                  <m:e>
                                    <m:sSup>
                                      <m:sSup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𝛽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jΔ</m:t>
                                        </m:r>
                                      </m:sup>
                                    </m:sSup>
                                  </m:e>
                                </m:nary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endParaRPr kumimoji="1" lang="en-US" altLang="zh-TW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F39171-8C89-4DD8-D919-427FE1875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9418"/>
                <a:ext cx="10515600" cy="5082639"/>
              </a:xfrm>
              <a:blipFill>
                <a:blip r:embed="rId2"/>
                <a:stretch>
                  <a:fillRect l="-1086" t="-20449" b="-102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0143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393</Words>
  <Application>Microsoft Macintosh PowerPoint</Application>
  <PresentationFormat>寬螢幕</PresentationFormat>
  <Paragraphs>34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佈景主題</vt:lpstr>
      <vt:lpstr>Jain and Subramanian(2004)</vt:lpstr>
      <vt:lpstr>Model</vt:lpstr>
      <vt:lpstr>Model</vt:lpstr>
      <vt:lpstr>Model</vt:lpstr>
      <vt:lpstr>Model</vt:lpstr>
      <vt:lpstr>Model</vt:lpstr>
      <vt:lpstr>Model</vt:lpstr>
      <vt:lpstr>Model</vt:lpstr>
      <vt:lpstr>Model</vt:lpstr>
      <vt:lpstr>Model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Jain</dc:title>
  <dc:creator>陳品勳</dc:creator>
  <cp:lastModifiedBy>陳品勳</cp:lastModifiedBy>
  <cp:revision>5</cp:revision>
  <dcterms:created xsi:type="dcterms:W3CDTF">2022-09-20T05:26:15Z</dcterms:created>
  <dcterms:modified xsi:type="dcterms:W3CDTF">2022-09-25T17:05:24Z</dcterms:modified>
</cp:coreProperties>
</file>